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5" r:id="rId5"/>
    <p:sldId id="266" r:id="rId6"/>
    <p:sldId id="261" r:id="rId7"/>
    <p:sldId id="259" r:id="rId8"/>
    <p:sldId id="274" r:id="rId9"/>
    <p:sldId id="276" r:id="rId10"/>
    <p:sldId id="277" r:id="rId11"/>
    <p:sldId id="273" r:id="rId12"/>
    <p:sldId id="260" r:id="rId13"/>
    <p:sldId id="267" r:id="rId14"/>
    <p:sldId id="264" r:id="rId15"/>
    <p:sldId id="272" r:id="rId16"/>
    <p:sldId id="268" r:id="rId17"/>
    <p:sldId id="263" r:id="rId18"/>
    <p:sldId id="262" r:id="rId19"/>
    <p:sldId id="269" r:id="rId20"/>
    <p:sldId id="278" r:id="rId21"/>
    <p:sldId id="270" r:id="rId22"/>
    <p:sldId id="27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708" autoAdjust="0"/>
  </p:normalViewPr>
  <p:slideViewPr>
    <p:cSldViewPr snapToGrid="0" snapToObjects="1">
      <p:cViewPr varScale="1">
        <p:scale>
          <a:sx n="122" d="100"/>
          <a:sy n="122" d="100"/>
        </p:scale>
        <p:origin x="-12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6/7/18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6/7/18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6/7/18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6/7/18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6/7/18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6/7/18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6/7/18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6/7/18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6/7/18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X9KP8uiGZTs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111" y="4542970"/>
            <a:ext cx="8444089" cy="121243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</a:rPr>
              <a:t>Leading CRT</a:t>
            </a:r>
            <a:br>
              <a:rPr lang="en-US" sz="4000" dirty="0" smtClean="0">
                <a:solidFill>
                  <a:schemeClr val="accent2"/>
                </a:solidFill>
              </a:rPr>
            </a:br>
            <a:r>
              <a:rPr lang="en-US" sz="3300" dirty="0" smtClean="0"/>
              <a:t>“Build the plane, before you fly it!”</a:t>
            </a:r>
            <a:endParaRPr lang="en-US" sz="3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3704" y="5755404"/>
            <a:ext cx="7945496" cy="956734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Case Study of Visitacion Valley Middle School</a:t>
            </a:r>
          </a:p>
          <a:p>
            <a:pPr algn="r"/>
            <a:r>
              <a:rPr lang="en-US" sz="2800" dirty="0" smtClean="0">
                <a:solidFill>
                  <a:schemeClr val="tx1"/>
                </a:solidFill>
              </a:rPr>
              <a:t>Joe Truss - Principal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1259" y="2368032"/>
            <a:ext cx="3650074" cy="2044042"/>
          </a:xfrm>
          <a:prstGeom prst="rect">
            <a:avLst/>
          </a:prstGeom>
        </p:spPr>
      </p:pic>
      <p:pic>
        <p:nvPicPr>
          <p:cNvPr id="7" name="Picture 6" descr="Screen Shot 2018-06-07 at 9.08.00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5" b="4346"/>
          <a:stretch/>
        </p:blipFill>
        <p:spPr>
          <a:xfrm>
            <a:off x="5089408" y="216372"/>
            <a:ext cx="3085630" cy="2056261"/>
          </a:xfrm>
          <a:prstGeom prst="rect">
            <a:avLst/>
          </a:prstGeom>
        </p:spPr>
      </p:pic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96" y="394271"/>
            <a:ext cx="3956876" cy="386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125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83058"/>
            <a:ext cx="7556313" cy="1116106"/>
          </a:xfrm>
        </p:spPr>
        <p:txBody>
          <a:bodyPr/>
          <a:lstStyle/>
          <a:p>
            <a:r>
              <a:rPr lang="en-US" dirty="0" smtClean="0"/>
              <a:t>Our Journey Pt. 1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7417" y="820471"/>
            <a:ext cx="7545471" cy="5909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rgbClr val="663366"/>
                </a:solidFill>
              </a:rPr>
              <a:t>Summer of 2014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 </a:t>
            </a:r>
            <a:r>
              <a:rPr lang="en-US" dirty="0"/>
              <a:t>read </a:t>
            </a:r>
            <a:r>
              <a:rPr lang="en-US" dirty="0" smtClean="0"/>
              <a:t>CRT and the Brain!</a:t>
            </a:r>
          </a:p>
          <a:p>
            <a:r>
              <a:rPr lang="en-US" b="1" u="sng" dirty="0" smtClean="0">
                <a:solidFill>
                  <a:srgbClr val="663366"/>
                </a:solidFill>
              </a:rPr>
              <a:t>Fall of 2015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We </a:t>
            </a:r>
            <a:r>
              <a:rPr lang="en-US" dirty="0"/>
              <a:t>read </a:t>
            </a:r>
            <a:r>
              <a:rPr lang="en-US" dirty="0" smtClean="0"/>
              <a:t>and discussed 1 </a:t>
            </a:r>
            <a:r>
              <a:rPr lang="en-US" dirty="0"/>
              <a:t>chapter with our Equity leadership </a:t>
            </a:r>
            <a:r>
              <a:rPr lang="en-US" dirty="0" smtClean="0"/>
              <a:t>Team (ELT)</a:t>
            </a:r>
          </a:p>
          <a:p>
            <a:r>
              <a:rPr lang="en-US" b="1" u="sng" dirty="0" smtClean="0">
                <a:solidFill>
                  <a:srgbClr val="663366"/>
                </a:solidFill>
              </a:rPr>
              <a:t>Spring 2016</a:t>
            </a:r>
            <a:endParaRPr lang="en-US" b="1" u="sng" dirty="0">
              <a:solidFill>
                <a:srgbClr val="663366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ELT and a few others attend 2 day </a:t>
            </a:r>
            <a:r>
              <a:rPr lang="en-US" dirty="0" smtClean="0"/>
              <a:t>Seminar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We </a:t>
            </a:r>
            <a:r>
              <a:rPr lang="en-US" dirty="0" smtClean="0"/>
              <a:t>worked </a:t>
            </a:r>
            <a:r>
              <a:rPr lang="en-US" dirty="0"/>
              <a:t>through Racial Equity Movement </a:t>
            </a:r>
            <a:r>
              <a:rPr lang="en-US" dirty="0" smtClean="0"/>
              <a:t>series for 3 months in Spring Semester </a:t>
            </a:r>
            <a:r>
              <a:rPr lang="en-US" b="1" dirty="0" smtClean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Admin identify CRT as a focus for the following year </a:t>
            </a:r>
            <a:r>
              <a:rPr lang="en-US" b="1" dirty="0" smtClean="0"/>
              <a:t> </a:t>
            </a:r>
            <a:endParaRPr lang="en-US" dirty="0" smtClean="0"/>
          </a:p>
          <a:p>
            <a:r>
              <a:rPr lang="en-US" b="1" u="sng" dirty="0" smtClean="0">
                <a:solidFill>
                  <a:srgbClr val="663366"/>
                </a:solidFill>
              </a:rPr>
              <a:t>Summer of 2016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We </a:t>
            </a:r>
            <a:r>
              <a:rPr lang="en-US" dirty="0"/>
              <a:t>purchase books or the entire staff and pre-pay them for their time to read the first half of the </a:t>
            </a:r>
            <a:r>
              <a:rPr lang="en-US" dirty="0" smtClean="0"/>
              <a:t>book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We send additional 8 staff to 2 day CRT Seminar</a:t>
            </a:r>
          </a:p>
          <a:p>
            <a:r>
              <a:rPr lang="en-US" b="1" u="sng" dirty="0" smtClean="0">
                <a:solidFill>
                  <a:srgbClr val="663366"/>
                </a:solidFill>
              </a:rPr>
              <a:t>Fall of 2016</a:t>
            </a:r>
            <a:endParaRPr lang="en-US" b="1" u="sng" dirty="0">
              <a:solidFill>
                <a:srgbClr val="663366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Partnership </a:t>
            </a:r>
            <a:r>
              <a:rPr lang="en-US" dirty="0"/>
              <a:t>with Zaretta Hammond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Intro to CRT at our welcome back staff </a:t>
            </a:r>
            <a:r>
              <a:rPr lang="en-US" dirty="0" smtClean="0"/>
              <a:t>meeting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Work with ILT to discuss segments of the </a:t>
            </a:r>
            <a:r>
              <a:rPr lang="en-US" dirty="0" smtClean="0"/>
              <a:t>book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Plan weekly PD for all Staff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Zaretta trains whole staff over the course of 4 sessions spotlighting talk </a:t>
            </a:r>
            <a:r>
              <a:rPr lang="en-US" dirty="0" smtClean="0"/>
              <a:t>structures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374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Pair Share (5 min)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What issues do you see in the plan we rolled out?</a:t>
            </a:r>
          </a:p>
          <a:p>
            <a:r>
              <a:rPr lang="en-US" sz="3600" dirty="0" smtClean="0"/>
              <a:t>Where might there be some potential holes?</a:t>
            </a:r>
            <a:endParaRPr lang="en-US" sz="3600" dirty="0"/>
          </a:p>
          <a:p>
            <a:r>
              <a:rPr lang="en-US" sz="3600" dirty="0" smtClean="0"/>
              <a:t>Were there any opportunities to truly build the plane before flying 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309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83058"/>
            <a:ext cx="7556313" cy="1116106"/>
          </a:xfrm>
        </p:spPr>
        <p:txBody>
          <a:bodyPr/>
          <a:lstStyle/>
          <a:p>
            <a:r>
              <a:rPr lang="en-US" dirty="0" smtClean="0"/>
              <a:t>Our Journey Pt. 1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7417" y="820471"/>
            <a:ext cx="7545471" cy="5909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rgbClr val="663366"/>
                </a:solidFill>
              </a:rPr>
              <a:t>Summer of 2014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 </a:t>
            </a:r>
            <a:r>
              <a:rPr lang="en-US" dirty="0"/>
              <a:t>read </a:t>
            </a:r>
            <a:r>
              <a:rPr lang="en-US" dirty="0" smtClean="0"/>
              <a:t>CRT and the Brain!</a:t>
            </a:r>
          </a:p>
          <a:p>
            <a:r>
              <a:rPr lang="en-US" dirty="0" smtClean="0"/>
              <a:t>Fall of 2015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We </a:t>
            </a:r>
            <a:r>
              <a:rPr lang="en-US" dirty="0"/>
              <a:t>read </a:t>
            </a:r>
            <a:r>
              <a:rPr lang="en-US" dirty="0" smtClean="0"/>
              <a:t>and discussed 1 </a:t>
            </a:r>
            <a:r>
              <a:rPr lang="en-US" dirty="0"/>
              <a:t>chapter with our Equity leadership </a:t>
            </a:r>
            <a:r>
              <a:rPr lang="en-US" dirty="0" smtClean="0"/>
              <a:t>Team (ELT) </a:t>
            </a:r>
            <a:r>
              <a:rPr lang="en-US" b="1" dirty="0">
                <a:solidFill>
                  <a:srgbClr val="FF0000"/>
                </a:solidFill>
              </a:rPr>
              <a:t>(RED FLAG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en-US" dirty="0" smtClean="0"/>
          </a:p>
          <a:p>
            <a:r>
              <a:rPr lang="en-US" b="1" u="sng" dirty="0" smtClean="0">
                <a:solidFill>
                  <a:srgbClr val="663366"/>
                </a:solidFill>
              </a:rPr>
              <a:t>Spring 2016</a:t>
            </a:r>
            <a:endParaRPr lang="en-US" b="1" u="sng" dirty="0">
              <a:solidFill>
                <a:srgbClr val="663366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ELT and a few others attend 2 day </a:t>
            </a:r>
            <a:r>
              <a:rPr lang="en-US" dirty="0" smtClean="0"/>
              <a:t>Seminar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We </a:t>
            </a:r>
            <a:r>
              <a:rPr lang="en-US" dirty="0" smtClean="0"/>
              <a:t>worked </a:t>
            </a:r>
            <a:r>
              <a:rPr lang="en-US" dirty="0"/>
              <a:t>through Racial Equity Movement </a:t>
            </a:r>
            <a:r>
              <a:rPr lang="en-US" dirty="0" smtClean="0"/>
              <a:t>series for 3 months in Spring Semester </a:t>
            </a:r>
            <a:r>
              <a:rPr lang="en-US" b="1" dirty="0" smtClean="0">
                <a:solidFill>
                  <a:srgbClr val="FF0000"/>
                </a:solidFill>
              </a:rPr>
              <a:t>(RED FLAG)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Admin identify </a:t>
            </a:r>
            <a:r>
              <a:rPr lang="en-US" dirty="0"/>
              <a:t>CRT as a focus for the following </a:t>
            </a:r>
            <a:r>
              <a:rPr lang="en-US" dirty="0" smtClean="0"/>
              <a:t>year </a:t>
            </a:r>
            <a:r>
              <a:rPr lang="en-US" b="1" dirty="0">
                <a:solidFill>
                  <a:srgbClr val="FF0000"/>
                </a:solidFill>
              </a:rPr>
              <a:t>(RED FLAG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en-US" dirty="0"/>
          </a:p>
          <a:p>
            <a:r>
              <a:rPr lang="en-US" b="1" u="sng" dirty="0" smtClean="0">
                <a:solidFill>
                  <a:srgbClr val="663366"/>
                </a:solidFill>
              </a:rPr>
              <a:t>Summer of 2016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We </a:t>
            </a:r>
            <a:r>
              <a:rPr lang="en-US" dirty="0"/>
              <a:t>purchase books or the entire staff and pre-pay them for their time to read the first half of the </a:t>
            </a:r>
            <a:r>
              <a:rPr lang="en-US" dirty="0" smtClean="0"/>
              <a:t>book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We send additional 8 staff to 2 day CRT Seminar</a:t>
            </a:r>
          </a:p>
          <a:p>
            <a:r>
              <a:rPr lang="en-US" b="1" u="sng" dirty="0" smtClean="0">
                <a:solidFill>
                  <a:srgbClr val="663366"/>
                </a:solidFill>
              </a:rPr>
              <a:t>Fall of 2016</a:t>
            </a:r>
            <a:endParaRPr lang="en-US" b="1" u="sng" dirty="0">
              <a:solidFill>
                <a:srgbClr val="663366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Partnership </a:t>
            </a:r>
            <a:r>
              <a:rPr lang="en-US" dirty="0"/>
              <a:t>with Zaretta Hammond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Intro to CRT at our welcome back staff </a:t>
            </a:r>
            <a:r>
              <a:rPr lang="en-US" dirty="0" smtClean="0"/>
              <a:t>meeting </a:t>
            </a:r>
            <a:r>
              <a:rPr lang="en-US" b="1" dirty="0">
                <a:solidFill>
                  <a:srgbClr val="FF0000"/>
                </a:solidFill>
              </a:rPr>
              <a:t>(RED FLAG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Work with ILT to discuss segments of the </a:t>
            </a:r>
            <a:r>
              <a:rPr lang="en-US" dirty="0" smtClean="0"/>
              <a:t>book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Plan weekly PD for all Staff </a:t>
            </a:r>
            <a:r>
              <a:rPr lang="en-US" b="1" dirty="0">
                <a:solidFill>
                  <a:srgbClr val="FF0000"/>
                </a:solidFill>
              </a:rPr>
              <a:t>(RED </a:t>
            </a:r>
            <a:r>
              <a:rPr lang="en-US" b="1" dirty="0" smtClean="0">
                <a:solidFill>
                  <a:srgbClr val="FF0000"/>
                </a:solidFill>
              </a:rPr>
              <a:t>FLAG)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Zaretta trains whole staff over the course of 4 sessions spotlighting talk </a:t>
            </a:r>
            <a:r>
              <a:rPr lang="en-US" dirty="0" smtClean="0"/>
              <a:t>structures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845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06-07 at 9.08.0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5" b="4346"/>
          <a:stretch/>
        </p:blipFill>
        <p:spPr>
          <a:xfrm>
            <a:off x="198697" y="818446"/>
            <a:ext cx="8879451" cy="591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719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Missing Blueprint - Capacity</a:t>
            </a:r>
            <a:endParaRPr lang="en-US" u="sng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76296" y="1354668"/>
            <a:ext cx="8588963" cy="4874978"/>
          </a:xfrm>
        </p:spPr>
        <p:txBody>
          <a:bodyPr>
            <a:noAutofit/>
          </a:bodyPr>
          <a:lstStyle/>
          <a:p>
            <a:r>
              <a:rPr lang="en-US" sz="3200" dirty="0" smtClean="0"/>
              <a:t>Leader:</a:t>
            </a:r>
          </a:p>
          <a:p>
            <a:pPr lvl="1"/>
            <a:r>
              <a:rPr lang="en-US" sz="3200" dirty="0" smtClean="0"/>
              <a:t>I made it a focus before I truly understood CRT</a:t>
            </a:r>
          </a:p>
          <a:p>
            <a:r>
              <a:rPr lang="en-US" sz="3200" dirty="0" smtClean="0"/>
              <a:t>Teacher Leader:</a:t>
            </a:r>
          </a:p>
          <a:p>
            <a:pPr lvl="1"/>
            <a:r>
              <a:rPr lang="en-US" sz="3200" dirty="0" smtClean="0"/>
              <a:t>We pushed Lead Teachers to lead it before they wrestled with it</a:t>
            </a:r>
          </a:p>
          <a:p>
            <a:r>
              <a:rPr lang="en-US" sz="3200" dirty="0"/>
              <a:t>Teacher:</a:t>
            </a:r>
          </a:p>
          <a:p>
            <a:pPr lvl="1"/>
            <a:r>
              <a:rPr lang="en-US" sz="3200" dirty="0" smtClean="0"/>
              <a:t>We asked teachers to implement too soon, without enough practice</a:t>
            </a:r>
            <a:endParaRPr lang="en-US" sz="3200" dirty="0"/>
          </a:p>
          <a:p>
            <a:pPr lvl="1"/>
            <a:endParaRPr lang="en-US" sz="3800" dirty="0" smtClean="0"/>
          </a:p>
        </p:txBody>
      </p:sp>
    </p:spTree>
    <p:extLst>
      <p:ext uri="{BB962C8B-B14F-4D97-AF65-F5344CB8AC3E}">
        <p14:creationId xmlns:p14="http://schemas.microsoft.com/office/powerpoint/2010/main" val="767875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06-07 at 9.08.0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5" b="4346"/>
          <a:stretch/>
        </p:blipFill>
        <p:spPr>
          <a:xfrm>
            <a:off x="198697" y="818446"/>
            <a:ext cx="8879451" cy="591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34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Journey Pt. 2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5704" y="1328340"/>
            <a:ext cx="583259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ILT gets excited about </a:t>
            </a:r>
            <a:r>
              <a:rPr lang="en-US" dirty="0" smtClean="0"/>
              <a:t>student talk </a:t>
            </a:r>
            <a:r>
              <a:rPr lang="en-US" dirty="0"/>
              <a:t>and </a:t>
            </a:r>
            <a:r>
              <a:rPr lang="en-US" b="1" u="sng" dirty="0">
                <a:solidFill>
                  <a:srgbClr val="663366"/>
                </a:solidFill>
              </a:rPr>
              <a:t>selects</a:t>
            </a:r>
            <a:r>
              <a:rPr lang="en-US" dirty="0">
                <a:solidFill>
                  <a:srgbClr val="663366"/>
                </a:solidFill>
              </a:rPr>
              <a:t> </a:t>
            </a:r>
            <a:r>
              <a:rPr lang="en-US" dirty="0"/>
              <a:t>structured academic talk as a </a:t>
            </a:r>
            <a:r>
              <a:rPr lang="en-US" b="1" u="sng" dirty="0">
                <a:solidFill>
                  <a:srgbClr val="663366"/>
                </a:solidFill>
              </a:rPr>
              <a:t>focus</a:t>
            </a:r>
            <a:r>
              <a:rPr lang="en-US" dirty="0">
                <a:solidFill>
                  <a:srgbClr val="663366"/>
                </a:solidFill>
              </a:rPr>
              <a:t> </a:t>
            </a:r>
            <a:r>
              <a:rPr lang="en-US" dirty="0"/>
              <a:t>for the Spring semester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ILT </a:t>
            </a:r>
            <a:r>
              <a:rPr lang="en-US" b="1" u="sng" dirty="0">
                <a:solidFill>
                  <a:srgbClr val="663366"/>
                </a:solidFill>
              </a:rPr>
              <a:t>pilots</a:t>
            </a:r>
            <a:r>
              <a:rPr lang="en-US" dirty="0">
                <a:solidFill>
                  <a:srgbClr val="663366"/>
                </a:solidFill>
              </a:rPr>
              <a:t> </a:t>
            </a:r>
            <a:r>
              <a:rPr lang="en-US" dirty="0"/>
              <a:t>work, </a:t>
            </a:r>
            <a:r>
              <a:rPr lang="en-US" b="1" dirty="0">
                <a:solidFill>
                  <a:srgbClr val="663366"/>
                </a:solidFill>
              </a:rPr>
              <a:t>observes</a:t>
            </a:r>
            <a:r>
              <a:rPr lang="en-US" dirty="0">
                <a:solidFill>
                  <a:srgbClr val="663366"/>
                </a:solidFill>
              </a:rPr>
              <a:t> </a:t>
            </a:r>
            <a:r>
              <a:rPr lang="en-US" dirty="0"/>
              <a:t>each other and invites greater staff to observe them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663366"/>
                </a:solidFill>
              </a:rPr>
              <a:t>School-wide </a:t>
            </a:r>
            <a:r>
              <a:rPr lang="en-US" b="1" dirty="0">
                <a:solidFill>
                  <a:srgbClr val="663366"/>
                </a:solidFill>
              </a:rPr>
              <a:t>Spring semester </a:t>
            </a:r>
            <a:r>
              <a:rPr lang="en-US" dirty="0"/>
              <a:t>focus on talk </a:t>
            </a:r>
            <a:r>
              <a:rPr lang="en-US" dirty="0" smtClean="0"/>
              <a:t>structures, posters, teachers pick focal skill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663366"/>
                </a:solidFill>
              </a:rPr>
              <a:t>Teachers observe Lead Teachers</a:t>
            </a:r>
            <a:endParaRPr lang="en-US" b="1" dirty="0">
              <a:solidFill>
                <a:srgbClr val="663366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rgbClr val="663366"/>
                </a:solidFill>
              </a:rPr>
              <a:t>Instructional Rounds </a:t>
            </a:r>
            <a:r>
              <a:rPr lang="en-US" dirty="0"/>
              <a:t>focused on Academic Talk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End of the year </a:t>
            </a:r>
            <a:r>
              <a:rPr lang="en-US" b="1" dirty="0">
                <a:solidFill>
                  <a:srgbClr val="663366"/>
                </a:solidFill>
              </a:rPr>
              <a:t>Teacher showcase </a:t>
            </a:r>
            <a:r>
              <a:rPr lang="en-US" dirty="0"/>
              <a:t>where some departments present their reflections on using Structured Academic Talk and CRT throughout the year</a:t>
            </a:r>
          </a:p>
        </p:txBody>
      </p:sp>
      <p:pic>
        <p:nvPicPr>
          <p:cNvPr id="6" name="Picture 5" descr="Screen Shot 2018-06-07 at 10.12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984" y="3584221"/>
            <a:ext cx="2317311" cy="2991556"/>
          </a:xfrm>
          <a:prstGeom prst="rect">
            <a:avLst/>
          </a:prstGeom>
        </p:spPr>
      </p:pic>
      <p:pic>
        <p:nvPicPr>
          <p:cNvPr id="7" name="Picture 6" descr="Screen Shot 2018-06-07 at 10.12.2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984" y="247650"/>
            <a:ext cx="2349500" cy="2705100"/>
          </a:xfrm>
          <a:prstGeom prst="rect">
            <a:avLst/>
          </a:prstGeom>
        </p:spPr>
      </p:pic>
      <p:pic>
        <p:nvPicPr>
          <p:cNvPr id="8" name="Picture 7" descr="Screen Shot 2018-06-07 at 10.15.0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723" y="4917516"/>
            <a:ext cx="4829091" cy="173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211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Conditions for Leading CRT </a:t>
            </a:r>
            <a:br>
              <a:rPr lang="en-US" dirty="0" smtClean="0"/>
            </a:br>
            <a:r>
              <a:rPr lang="en-US" sz="2400" i="1" dirty="0" smtClean="0"/>
              <a:t>(and any big change initiative)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981200"/>
            <a:ext cx="4111156" cy="4144963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Mindset</a:t>
            </a:r>
          </a:p>
          <a:p>
            <a:r>
              <a:rPr lang="en-US" sz="3200" dirty="0" smtClean="0"/>
              <a:t>Timeset</a:t>
            </a:r>
          </a:p>
          <a:p>
            <a:r>
              <a:rPr lang="en-US" sz="3200" dirty="0" smtClean="0"/>
              <a:t>Capacity</a:t>
            </a:r>
          </a:p>
          <a:p>
            <a:pPr lvl="1"/>
            <a:r>
              <a:rPr lang="en-US" sz="2800" dirty="0" smtClean="0"/>
              <a:t>Leader</a:t>
            </a:r>
          </a:p>
          <a:p>
            <a:pPr lvl="1"/>
            <a:r>
              <a:rPr lang="en-US" sz="2800" dirty="0" smtClean="0"/>
              <a:t>Teacher Leaders</a:t>
            </a:r>
          </a:p>
          <a:p>
            <a:pPr lvl="1"/>
            <a:r>
              <a:rPr lang="en-US" sz="2800" dirty="0" smtClean="0"/>
              <a:t>Teachers</a:t>
            </a:r>
          </a:p>
          <a:p>
            <a:r>
              <a:rPr lang="en-US" sz="3200" dirty="0" smtClean="0"/>
              <a:t>Adult Culture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479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Missing Blueprint - Timeset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326" y="2084682"/>
            <a:ext cx="7930563" cy="4144963"/>
          </a:xfrm>
        </p:spPr>
        <p:txBody>
          <a:bodyPr>
            <a:normAutofit/>
          </a:bodyPr>
          <a:lstStyle/>
          <a:p>
            <a:r>
              <a:rPr lang="en-US" sz="6000" dirty="0" smtClean="0"/>
              <a:t>85 Minute PDs</a:t>
            </a:r>
          </a:p>
          <a:p>
            <a:pPr lvl="1"/>
            <a:r>
              <a:rPr lang="en-US" sz="5800" dirty="0" smtClean="0"/>
              <a:t>Morning meetings</a:t>
            </a:r>
          </a:p>
          <a:p>
            <a:pPr lvl="1"/>
            <a:r>
              <a:rPr lang="en-US" sz="5800" dirty="0" smtClean="0"/>
              <a:t>Once per month</a:t>
            </a:r>
          </a:p>
          <a:p>
            <a:pPr lvl="1"/>
            <a:r>
              <a:rPr lang="en-US" sz="5800" dirty="0" smtClean="0"/>
              <a:t>Every other month</a:t>
            </a:r>
          </a:p>
        </p:txBody>
      </p:sp>
    </p:spTree>
    <p:extLst>
      <p:ext uri="{BB962C8B-B14F-4D97-AF65-F5344CB8AC3E}">
        <p14:creationId xmlns:p14="http://schemas.microsoft.com/office/powerpoint/2010/main" val="2750917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770126"/>
              </p:ext>
            </p:extLst>
          </p:nvPr>
        </p:nvGraphicFramePr>
        <p:xfrm>
          <a:off x="596530" y="510162"/>
          <a:ext cx="8235974" cy="61968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7987"/>
                <a:gridCol w="4117987"/>
              </a:tblGrid>
              <a:tr h="51182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Staff Quotes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  <a:tr h="3599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“We want to practice this.”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aseline="0" dirty="0" smtClean="0"/>
                    </a:p>
                  </a:txBody>
                  <a:tcPr/>
                </a:tc>
              </a:tr>
              <a:tr h="3599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“Ok, so what exactly is CRT”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874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“We want strategies”</a:t>
                      </a:r>
                      <a:endParaRPr lang="en-US" sz="18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“What can I use tomorrow?”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212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“We are already doing that”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99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“It’s all about relationships right?”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212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“I'm uncomfortable giving up the control”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212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“We keep doing something different every month.”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187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“I don’t feel comfortable leading this.”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187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“When do I find time to do this in the class</a:t>
                      </a:r>
                      <a:r>
                        <a:rPr lang="en-US" sz="1800" baseline="0" dirty="0" smtClean="0"/>
                        <a:t> period?”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187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“What I have been doing</a:t>
                      </a:r>
                      <a:r>
                        <a:rPr lang="en-US" sz="1800" baseline="0" dirty="0" smtClean="0"/>
                        <a:t> is working.”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1956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Background</a:t>
            </a:r>
            <a:endParaRPr lang="en-US" dirty="0"/>
          </a:p>
        </p:txBody>
      </p:sp>
      <p:pic>
        <p:nvPicPr>
          <p:cNvPr id="5" name="Picture 4" descr="Screen Shot 2018-06-07 at 9.19.2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4"/>
          <a:stretch/>
        </p:blipFill>
        <p:spPr>
          <a:xfrm>
            <a:off x="176363" y="1196997"/>
            <a:ext cx="2910335" cy="2514233"/>
          </a:xfrm>
          <a:prstGeom prst="rect">
            <a:avLst/>
          </a:prstGeom>
        </p:spPr>
      </p:pic>
      <p:pic>
        <p:nvPicPr>
          <p:cNvPr id="6" name="Picture 5" descr="Screen Shot 2018-06-07 at 10.48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113" y="1321276"/>
            <a:ext cx="4135344" cy="22562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3" y="3659240"/>
            <a:ext cx="2449885" cy="3049649"/>
          </a:xfrm>
          <a:prstGeom prst="rect">
            <a:avLst/>
          </a:prstGeom>
        </p:spPr>
      </p:pic>
      <p:pic>
        <p:nvPicPr>
          <p:cNvPr id="10" name="Picture 9" descr="Screen Shot 2018-06-07 at 11.49.02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975" y="484094"/>
            <a:ext cx="2552401" cy="1855236"/>
          </a:xfrm>
          <a:prstGeom prst="rect">
            <a:avLst/>
          </a:prstGeom>
        </p:spPr>
      </p:pic>
      <p:pic>
        <p:nvPicPr>
          <p:cNvPr id="11" name="Picture 10" descr="Screen Shot 2018-06-07 at 11.51.13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750" y="3651576"/>
            <a:ext cx="3323745" cy="3057313"/>
          </a:xfrm>
          <a:prstGeom prst="rect">
            <a:avLst/>
          </a:prstGeom>
        </p:spPr>
      </p:pic>
      <p:pic>
        <p:nvPicPr>
          <p:cNvPr id="12" name="Picture 11" descr="Screen Shot 2018-06-07 at 11.52.04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429000"/>
            <a:ext cx="2296460" cy="3027375"/>
          </a:xfrm>
          <a:prstGeom prst="rect">
            <a:avLst/>
          </a:prstGeom>
        </p:spPr>
      </p:pic>
      <p:pic>
        <p:nvPicPr>
          <p:cNvPr id="13" name="Picture 12" descr="Screen Shot 2018-06-07 at 11.55.29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248" y="3577542"/>
            <a:ext cx="1605313" cy="133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37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994943"/>
              </p:ext>
            </p:extLst>
          </p:nvPr>
        </p:nvGraphicFramePr>
        <p:xfrm>
          <a:off x="596530" y="510162"/>
          <a:ext cx="8235974" cy="6302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7987"/>
                <a:gridCol w="4117987"/>
              </a:tblGrid>
              <a:tr h="51182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Staff Quotes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Conditions</a:t>
                      </a:r>
                      <a:endParaRPr lang="en-US" sz="2400" dirty="0"/>
                    </a:p>
                  </a:txBody>
                  <a:tcPr/>
                </a:tc>
              </a:tr>
              <a:tr h="4250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“We want to practice this.”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Capacity,</a:t>
                      </a:r>
                      <a:r>
                        <a:rPr lang="en-US" baseline="0" dirty="0" smtClean="0"/>
                        <a:t> Timeset – Path</a:t>
                      </a:r>
                    </a:p>
                  </a:txBody>
                  <a:tcPr/>
                </a:tc>
              </a:tr>
              <a:tr h="3599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“Ok, so what exactly is CRT”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Capacity - Path</a:t>
                      </a:r>
                      <a:endParaRPr lang="en-US" dirty="0"/>
                    </a:p>
                  </a:txBody>
                  <a:tcPr/>
                </a:tc>
              </a:tr>
              <a:tr h="8874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“We want strategies”</a:t>
                      </a:r>
                      <a:endParaRPr lang="en-US" sz="18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“What can I use tomorrow?”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Capacity – Path</a:t>
                      </a:r>
                    </a:p>
                    <a:p>
                      <a:r>
                        <a:rPr lang="en-US" dirty="0" smtClean="0"/>
                        <a:t>Mindset</a:t>
                      </a:r>
                      <a:r>
                        <a:rPr lang="en-US" baseline="0" dirty="0" smtClean="0"/>
                        <a:t> – Emotion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6212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“We are already doing that”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Mindset</a:t>
                      </a:r>
                      <a:r>
                        <a:rPr lang="en-US" baseline="0" dirty="0" smtClean="0"/>
                        <a:t> – Emotion</a:t>
                      </a:r>
                    </a:p>
                    <a:p>
                      <a:r>
                        <a:rPr lang="en-US" baseline="0" dirty="0" smtClean="0"/>
                        <a:t>Adult Culture – Path, Direction</a:t>
                      </a:r>
                      <a:endParaRPr lang="en-US" dirty="0"/>
                    </a:p>
                  </a:txBody>
                  <a:tcPr/>
                </a:tc>
              </a:tr>
              <a:tr h="3599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“It’s all about relationships right?”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Mindset</a:t>
                      </a:r>
                      <a:r>
                        <a:rPr lang="en-US" baseline="0" dirty="0" smtClean="0"/>
                        <a:t> - Emotion</a:t>
                      </a:r>
                      <a:endParaRPr lang="en-US" dirty="0"/>
                    </a:p>
                  </a:txBody>
                  <a:tcPr/>
                </a:tc>
              </a:tr>
              <a:tr h="6212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“I'm uncomfortable giving up the control”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Mindset – Emotion</a:t>
                      </a:r>
                    </a:p>
                    <a:p>
                      <a:r>
                        <a:rPr lang="en-US" dirty="0" smtClean="0"/>
                        <a:t>Capacity - Path</a:t>
                      </a:r>
                      <a:endParaRPr lang="en-US" dirty="0"/>
                    </a:p>
                  </a:txBody>
                  <a:tcPr/>
                </a:tc>
              </a:tr>
              <a:tr h="6212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“We keep doing something different every month.”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Leader </a:t>
                      </a:r>
                      <a:r>
                        <a:rPr lang="en-US" dirty="0" smtClean="0"/>
                        <a:t>Capacity - Path</a:t>
                      </a:r>
                      <a:endParaRPr lang="en-US" dirty="0"/>
                    </a:p>
                  </a:txBody>
                  <a:tcPr/>
                </a:tc>
              </a:tr>
              <a:tr h="5187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“I don’t feel comfortable leading this.”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Teacher Leader Capacity</a:t>
                      </a:r>
                      <a:r>
                        <a:rPr lang="en-US" baseline="0" dirty="0" smtClean="0"/>
                        <a:t> – Path</a:t>
                      </a:r>
                      <a:endParaRPr lang="en-US" dirty="0"/>
                    </a:p>
                  </a:txBody>
                  <a:tcPr/>
                </a:tc>
              </a:tr>
              <a:tr h="5187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“When do I find time to do this in the class</a:t>
                      </a:r>
                      <a:r>
                        <a:rPr lang="en-US" sz="1800" baseline="0" dirty="0" smtClean="0"/>
                        <a:t> period?”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Timeset</a:t>
                      </a:r>
                      <a:r>
                        <a:rPr lang="en-US" baseline="0" dirty="0" smtClean="0"/>
                        <a:t> – Path</a:t>
                      </a:r>
                      <a:endParaRPr lang="en-US" dirty="0"/>
                    </a:p>
                  </a:txBody>
                  <a:tcPr/>
                </a:tc>
              </a:tr>
              <a:tr h="5187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“What I have been doing</a:t>
                      </a:r>
                      <a:r>
                        <a:rPr lang="en-US" sz="1800" baseline="0" dirty="0" smtClean="0"/>
                        <a:t> is working.”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Mindset - Emotion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2076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 now?</a:t>
            </a:r>
            <a:endParaRPr lang="en-US" i="1" dirty="0"/>
          </a:p>
        </p:txBody>
      </p:sp>
      <p:sp>
        <p:nvSpPr>
          <p:cNvPr id="6" name="Rectangle 5"/>
          <p:cNvSpPr/>
          <p:nvPr/>
        </p:nvSpPr>
        <p:spPr>
          <a:xfrm>
            <a:off x="300034" y="1413776"/>
            <a:ext cx="813217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We connected CRT to the use of language objectives for English Language Learners</a:t>
            </a: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Connected CRT to trauma-sensitive practices</a:t>
            </a: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We </a:t>
            </a:r>
            <a:r>
              <a:rPr lang="en-US" sz="2400" dirty="0"/>
              <a:t>model CRT in our staff </a:t>
            </a:r>
            <a:r>
              <a:rPr lang="en-US" sz="2400" dirty="0" smtClean="0"/>
              <a:t>meetings</a:t>
            </a:r>
            <a:br>
              <a:rPr lang="en-US" sz="2400" dirty="0" smtClean="0"/>
            </a:br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We redesigned </a:t>
            </a:r>
            <a:r>
              <a:rPr lang="en-US" sz="2400" dirty="0"/>
              <a:t>our bell schedule </a:t>
            </a:r>
            <a:r>
              <a:rPr lang="en-US" sz="2400" dirty="0" smtClean="0"/>
              <a:t>to </a:t>
            </a:r>
            <a:r>
              <a:rPr lang="en-US" sz="2400" dirty="0"/>
              <a:t>allow for deeper learning and longer common planning </a:t>
            </a:r>
            <a:r>
              <a:rPr lang="en-US" sz="2400" dirty="0" smtClean="0"/>
              <a:t>time (2 hour meetings)</a:t>
            </a:r>
            <a:br>
              <a:rPr lang="en-US" sz="2400" dirty="0" smtClean="0"/>
            </a:b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We </a:t>
            </a:r>
            <a:r>
              <a:rPr lang="en-US" sz="2400" dirty="0"/>
              <a:t>spend more time on equity framing, reflecting on our discourse, and revisiting our data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More teachers use talk structure in their </a:t>
            </a:r>
            <a:r>
              <a:rPr lang="en-US" sz="2400" dirty="0" smtClean="0"/>
              <a:t>classes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We are doing PBL whole school next year, using CRT as a framework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10372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Reflections and Conclusions</a:t>
            </a:r>
            <a:endParaRPr lang="en-US" i="1" dirty="0"/>
          </a:p>
        </p:txBody>
      </p:sp>
      <p:sp>
        <p:nvSpPr>
          <p:cNvPr id="5" name="Rectangle 4"/>
          <p:cNvSpPr/>
          <p:nvPr/>
        </p:nvSpPr>
        <p:spPr>
          <a:xfrm>
            <a:off x="301038" y="1392618"/>
            <a:ext cx="775374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You </a:t>
            </a:r>
            <a:r>
              <a:rPr lang="en-US" sz="2400" dirty="0"/>
              <a:t>have to start somewhere. Determine </a:t>
            </a:r>
            <a:r>
              <a:rPr lang="en-US" sz="2400" dirty="0" smtClean="0"/>
              <a:t>which condition is needed and plan it out.</a:t>
            </a:r>
            <a:br>
              <a:rPr lang="en-US" sz="2400" dirty="0" smtClean="0"/>
            </a:b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Some people have to </a:t>
            </a:r>
            <a:r>
              <a:rPr lang="en-US" sz="2400" u="sng" dirty="0"/>
              <a:t>see it in action before they will believe it</a:t>
            </a:r>
            <a:r>
              <a:rPr lang="en-US" sz="2400" dirty="0"/>
              <a:t>, those folks need "strategies" and need to implement them with </a:t>
            </a:r>
            <a:r>
              <a:rPr lang="en-US" sz="2400" dirty="0" smtClean="0"/>
              <a:t>fidelity. CAPACITY/PATH</a:t>
            </a:r>
            <a:br>
              <a:rPr lang="en-US" sz="2400" dirty="0" smtClean="0"/>
            </a:b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Some people need to </a:t>
            </a:r>
            <a:r>
              <a:rPr lang="en-US" sz="2400" u="sng" dirty="0"/>
              <a:t>believe it before they can see it</a:t>
            </a:r>
            <a:r>
              <a:rPr lang="en-US" sz="2400" dirty="0"/>
              <a:t>, those folks need data, theory, research, and their heart string </a:t>
            </a:r>
            <a:r>
              <a:rPr lang="en-US" sz="2400" dirty="0" smtClean="0"/>
              <a:t>pulled MINDSET/EMOTION</a:t>
            </a:r>
            <a:br>
              <a:rPr lang="en-US" sz="2400" dirty="0" smtClean="0"/>
            </a:b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It not enough to spend 1 PD session or even a full day on CRT. It must be year long and </a:t>
            </a:r>
            <a:r>
              <a:rPr lang="en-US" sz="2400" dirty="0" smtClean="0"/>
              <a:t>multi-year plan.</a:t>
            </a:r>
            <a:endParaRPr lang="en-US" sz="2400" dirty="0"/>
          </a:p>
        </p:txBody>
      </p:sp>
      <p:pic>
        <p:nvPicPr>
          <p:cNvPr id="4" name="Picture 3" descr="Screen Shot 2018-06-07 at 9.08.0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5" b="4346"/>
          <a:stretch/>
        </p:blipFill>
        <p:spPr>
          <a:xfrm>
            <a:off x="7203811" y="981752"/>
            <a:ext cx="1856087" cy="123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609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18242"/>
            <a:ext cx="7556313" cy="1116106"/>
          </a:xfrm>
        </p:spPr>
        <p:txBody>
          <a:bodyPr/>
          <a:lstStyle/>
          <a:p>
            <a:r>
              <a:rPr lang="en-US" dirty="0" smtClean="0"/>
              <a:t>School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919" y="1421460"/>
            <a:ext cx="8099896" cy="50037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Middle School in the South East of SF</a:t>
            </a:r>
          </a:p>
          <a:p>
            <a:r>
              <a:rPr lang="en-US" dirty="0" smtClean="0"/>
              <a:t>400 students, 30 teachers</a:t>
            </a:r>
          </a:p>
          <a:p>
            <a:r>
              <a:rPr lang="en-US" dirty="0" smtClean="0"/>
              <a:t>Visitacion Valley (excelsior, mission, sunnydale)</a:t>
            </a:r>
          </a:p>
          <a:p>
            <a:r>
              <a:rPr lang="en-US" dirty="0" smtClean="0"/>
              <a:t>Predominantly students of color</a:t>
            </a:r>
          </a:p>
          <a:p>
            <a:pPr lvl="1"/>
            <a:r>
              <a:rPr lang="en-US" dirty="0"/>
              <a:t>5</a:t>
            </a:r>
            <a:r>
              <a:rPr lang="en-US" dirty="0" smtClean="0"/>
              <a:t>0% Latino, 15% </a:t>
            </a:r>
            <a:r>
              <a:rPr lang="en-US" dirty="0" err="1" smtClean="0"/>
              <a:t>Af</a:t>
            </a:r>
            <a:r>
              <a:rPr lang="en-US" dirty="0" smtClean="0"/>
              <a:t> Am, 25% Asian Am, 10% Filipino and Samoan</a:t>
            </a:r>
          </a:p>
          <a:p>
            <a:r>
              <a:rPr lang="en-US" dirty="0" smtClean="0"/>
              <a:t>11% Performance on SBAC, 80% of students behind in reading</a:t>
            </a:r>
          </a:p>
          <a:p>
            <a:r>
              <a:rPr lang="en-US" dirty="0" smtClean="0"/>
              <a:t>1000 out of class referrals (racial disproportionality)</a:t>
            </a:r>
          </a:p>
          <a:p>
            <a:r>
              <a:rPr lang="en-US" dirty="0" smtClean="0"/>
              <a:t>Many vocal white teachers, mixed experience level</a:t>
            </a:r>
          </a:p>
          <a:p>
            <a:r>
              <a:rPr lang="en-US" dirty="0" smtClean="0"/>
              <a:t>Lack of previous leadership vision</a:t>
            </a:r>
          </a:p>
          <a:p>
            <a:r>
              <a:rPr lang="en-US" dirty="0" smtClean="0"/>
              <a:t>Focus on behavior and superficial social emotional learning</a:t>
            </a:r>
          </a:p>
          <a:p>
            <a:r>
              <a:rPr lang="en-US" dirty="0" smtClean="0"/>
              <a:t>Lots of staff camaraderie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064" y="228817"/>
            <a:ext cx="3435868" cy="206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676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Context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 descr="Screen Shot 2018-06-07 at 11.29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04" y="3697666"/>
            <a:ext cx="8195896" cy="2802377"/>
          </a:xfrm>
          <a:prstGeom prst="rect">
            <a:avLst/>
          </a:prstGeom>
        </p:spPr>
      </p:pic>
      <p:pic>
        <p:nvPicPr>
          <p:cNvPr id="6" name="Picture 5" descr="Screen Shot 2018-06-07 at 11.28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96" y="1421459"/>
            <a:ext cx="4716792" cy="341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602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733" y="1313275"/>
            <a:ext cx="7556313" cy="3042356"/>
          </a:xfrm>
        </p:spPr>
        <p:txBody>
          <a:bodyPr>
            <a:normAutofit/>
          </a:bodyPr>
          <a:lstStyle/>
          <a:p>
            <a:r>
              <a:rPr lang="en-US" dirty="0" smtClean="0"/>
              <a:t>Raise academic achievement</a:t>
            </a:r>
          </a:p>
          <a:p>
            <a:r>
              <a:rPr lang="en-US" dirty="0" smtClean="0"/>
              <a:t>Decrease disciplinary issues</a:t>
            </a:r>
          </a:p>
          <a:p>
            <a:r>
              <a:rPr lang="en-US" dirty="0" smtClean="0"/>
              <a:t>Change narrative about school</a:t>
            </a:r>
          </a:p>
          <a:p>
            <a:r>
              <a:rPr lang="en-US" dirty="0" smtClean="0"/>
              <a:t>Increase safety, enrollment</a:t>
            </a:r>
          </a:p>
        </p:txBody>
      </p:sp>
      <p:pic>
        <p:nvPicPr>
          <p:cNvPr id="4" name="Picture 3" descr="Screen Shot 2018-06-07 at 10.47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079" y="3772369"/>
            <a:ext cx="2027415" cy="2899423"/>
          </a:xfrm>
          <a:prstGeom prst="rect">
            <a:avLst/>
          </a:prstGeom>
        </p:spPr>
      </p:pic>
      <p:pic>
        <p:nvPicPr>
          <p:cNvPr id="5" name="Picture 4" descr="Screen Shot 2018-06-07 at 11.04.2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085" y="3772368"/>
            <a:ext cx="2099994" cy="289942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35066" y="4433902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What was missing?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19733" y="5150614"/>
            <a:ext cx="7556313" cy="3042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LOVE: Celebration and </a:t>
            </a:r>
            <a:r>
              <a:rPr lang="en-US" dirty="0"/>
              <a:t>Joy</a:t>
            </a:r>
          </a:p>
          <a:p>
            <a:r>
              <a:rPr lang="en-US" dirty="0" smtClean="0"/>
              <a:t>LITERACY: Responsive </a:t>
            </a:r>
            <a:r>
              <a:rPr lang="en-US" dirty="0"/>
              <a:t>Instruction</a:t>
            </a:r>
          </a:p>
          <a:p>
            <a:r>
              <a:rPr lang="en-US" dirty="0" smtClean="0"/>
              <a:t>LIBERATION: Equity Mindset</a:t>
            </a:r>
          </a:p>
        </p:txBody>
      </p:sp>
    </p:spTree>
    <p:extLst>
      <p:ext uri="{BB962C8B-B14F-4D97-AF65-F5344CB8AC3E}">
        <p14:creationId xmlns:p14="http://schemas.microsoft.com/office/powerpoint/2010/main" val="3953409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Write (5 min)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4000" dirty="0" smtClean="0"/>
              <a:t>What is missing at your school/department that is preventing you from getting to the work of providing students with Culturally Responsive Teaching?</a:t>
            </a:r>
          </a:p>
          <a:p>
            <a:r>
              <a:rPr lang="en-US" sz="4000" dirty="0" smtClean="0"/>
              <a:t>What is in the way?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5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Management</a:t>
            </a:r>
            <a:endParaRPr lang="en-US" dirty="0"/>
          </a:p>
        </p:txBody>
      </p:sp>
      <p:pic>
        <p:nvPicPr>
          <p:cNvPr id="4" name="Picture 3" descr="Screen Shot 2018-06-07 at 9.58.04 PM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903" y="2201333"/>
            <a:ext cx="5941172" cy="34148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63631" y="5616222"/>
            <a:ext cx="36124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2"/>
              </a:rPr>
              <a:t>https://</a:t>
            </a:r>
            <a:r>
              <a:rPr lang="en-US" sz="1000" dirty="0" err="1">
                <a:hlinkClick r:id="rId2"/>
              </a:rPr>
              <a:t>www.youtube.com</a:t>
            </a:r>
            <a:r>
              <a:rPr lang="en-US" sz="1000" dirty="0">
                <a:hlinkClick r:id="rId2"/>
              </a:rPr>
              <a:t>/</a:t>
            </a:r>
            <a:r>
              <a:rPr lang="en-US" sz="1000" dirty="0" err="1">
                <a:hlinkClick r:id="rId2"/>
              </a:rPr>
              <a:t>watch?v</a:t>
            </a:r>
            <a:r>
              <a:rPr lang="en-US" sz="1000" dirty="0">
                <a:hlinkClick r:id="rId2"/>
              </a:rPr>
              <a:t>=X9KP8uiGZTs</a:t>
            </a:r>
            <a:endParaRPr lang="en-US" sz="1000" dirty="0"/>
          </a:p>
        </p:txBody>
      </p:sp>
      <p:pic>
        <p:nvPicPr>
          <p:cNvPr id="6" name="Picture 5" descr="Screen Shot 2018-06-07 at 11.03.5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70" y="2201333"/>
            <a:ext cx="2237433" cy="334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286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83058"/>
            <a:ext cx="7556313" cy="1116106"/>
          </a:xfrm>
        </p:spPr>
        <p:txBody>
          <a:bodyPr/>
          <a:lstStyle/>
          <a:p>
            <a:r>
              <a:rPr lang="en-US" dirty="0" smtClean="0"/>
              <a:t>Our Journey Pt. 1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7417" y="820471"/>
            <a:ext cx="7545471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rgbClr val="663366"/>
                </a:solidFill>
              </a:rPr>
              <a:t>Summer of 2014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 </a:t>
            </a:r>
            <a:r>
              <a:rPr lang="en-US" dirty="0"/>
              <a:t>read </a:t>
            </a:r>
            <a:r>
              <a:rPr lang="en-US" dirty="0" smtClean="0"/>
              <a:t>CRT and the Brain!</a:t>
            </a:r>
          </a:p>
          <a:p>
            <a:r>
              <a:rPr lang="en-US" b="1" u="sng" dirty="0" smtClean="0">
                <a:solidFill>
                  <a:srgbClr val="663366"/>
                </a:solidFill>
              </a:rPr>
              <a:t>Fall of 2015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We </a:t>
            </a:r>
            <a:r>
              <a:rPr lang="en-US" dirty="0"/>
              <a:t>read </a:t>
            </a:r>
            <a:r>
              <a:rPr lang="en-US" dirty="0" smtClean="0"/>
              <a:t>and discussed 1 </a:t>
            </a:r>
            <a:r>
              <a:rPr lang="en-US" dirty="0"/>
              <a:t>chapter with our Equity leadership </a:t>
            </a:r>
            <a:r>
              <a:rPr lang="en-US" dirty="0" smtClean="0"/>
              <a:t>Team (ELT)</a:t>
            </a:r>
          </a:p>
          <a:p>
            <a:r>
              <a:rPr lang="en-US" b="1" u="sng" dirty="0" smtClean="0">
                <a:solidFill>
                  <a:srgbClr val="663366"/>
                </a:solidFill>
              </a:rPr>
              <a:t>Spring 2016</a:t>
            </a:r>
            <a:endParaRPr lang="en-US" b="1" u="sng" dirty="0">
              <a:solidFill>
                <a:srgbClr val="663366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ELT and a few others attend 2 day </a:t>
            </a:r>
            <a:r>
              <a:rPr lang="en-US" dirty="0" smtClean="0"/>
              <a:t>Seminar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We </a:t>
            </a:r>
            <a:r>
              <a:rPr lang="en-US" dirty="0" smtClean="0"/>
              <a:t>worked </a:t>
            </a:r>
            <a:r>
              <a:rPr lang="en-US" dirty="0"/>
              <a:t>through Racial Equity Movement </a:t>
            </a:r>
            <a:r>
              <a:rPr lang="en-US" dirty="0" smtClean="0"/>
              <a:t>series for 3 months in Spring Semester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Admin identify CRT as a focus for the following year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40288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83058"/>
            <a:ext cx="7556313" cy="1116106"/>
          </a:xfrm>
        </p:spPr>
        <p:txBody>
          <a:bodyPr/>
          <a:lstStyle/>
          <a:p>
            <a:r>
              <a:rPr lang="en-US" dirty="0" smtClean="0"/>
              <a:t>Our Journey Pt. 1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7417" y="820471"/>
            <a:ext cx="7545471" cy="5909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Summer of 2014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I </a:t>
            </a:r>
            <a:r>
              <a:rPr lang="en-US" dirty="0">
                <a:solidFill>
                  <a:schemeClr val="bg1"/>
                </a:solidFill>
              </a:rPr>
              <a:t>read </a:t>
            </a:r>
            <a:r>
              <a:rPr lang="en-US" dirty="0" smtClean="0">
                <a:solidFill>
                  <a:schemeClr val="bg1"/>
                </a:solidFill>
              </a:rPr>
              <a:t>CRT and the Brain!</a:t>
            </a:r>
          </a:p>
          <a:p>
            <a:r>
              <a:rPr lang="en-US" u="sng" dirty="0" smtClean="0">
                <a:solidFill>
                  <a:schemeClr val="bg1"/>
                </a:solidFill>
              </a:rPr>
              <a:t>Fall of 2015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We </a:t>
            </a:r>
            <a:r>
              <a:rPr lang="en-US" dirty="0">
                <a:solidFill>
                  <a:schemeClr val="bg1"/>
                </a:solidFill>
              </a:rPr>
              <a:t>read </a:t>
            </a:r>
            <a:r>
              <a:rPr lang="en-US" dirty="0" smtClean="0">
                <a:solidFill>
                  <a:schemeClr val="bg1"/>
                </a:solidFill>
              </a:rPr>
              <a:t>and discussed 1 </a:t>
            </a:r>
            <a:r>
              <a:rPr lang="en-US" dirty="0">
                <a:solidFill>
                  <a:schemeClr val="bg1"/>
                </a:solidFill>
              </a:rPr>
              <a:t>chapter with our Equity leadership </a:t>
            </a:r>
            <a:r>
              <a:rPr lang="en-US" dirty="0" smtClean="0">
                <a:solidFill>
                  <a:schemeClr val="bg1"/>
                </a:solidFill>
              </a:rPr>
              <a:t>Team (ELT)</a:t>
            </a:r>
          </a:p>
          <a:p>
            <a:r>
              <a:rPr lang="en-US" u="sng" dirty="0" smtClean="0">
                <a:solidFill>
                  <a:schemeClr val="bg1"/>
                </a:solidFill>
              </a:rPr>
              <a:t>Spring 2016</a:t>
            </a:r>
            <a:endParaRPr lang="en-US" u="sng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ELT and a few others attend 2 day </a:t>
            </a:r>
            <a:r>
              <a:rPr lang="en-US" dirty="0" smtClean="0">
                <a:solidFill>
                  <a:schemeClr val="bg1"/>
                </a:solidFill>
              </a:rPr>
              <a:t>Seminar</a:t>
            </a: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We </a:t>
            </a:r>
            <a:r>
              <a:rPr lang="en-US" dirty="0" smtClean="0">
                <a:solidFill>
                  <a:schemeClr val="bg1"/>
                </a:solidFill>
              </a:rPr>
              <a:t>worked </a:t>
            </a:r>
            <a:r>
              <a:rPr lang="en-US" dirty="0">
                <a:solidFill>
                  <a:schemeClr val="bg1"/>
                </a:solidFill>
              </a:rPr>
              <a:t>through Racial Equity Movement </a:t>
            </a:r>
            <a:r>
              <a:rPr lang="en-US" dirty="0" smtClean="0">
                <a:solidFill>
                  <a:schemeClr val="bg1"/>
                </a:solidFill>
              </a:rPr>
              <a:t>series for 3 months in Spring Semester 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Admin identify CRT as a focus for the following year 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u="sng" dirty="0" smtClean="0">
                <a:solidFill>
                  <a:schemeClr val="accent1"/>
                </a:solidFill>
              </a:rPr>
              <a:t>Summer of 2016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We </a:t>
            </a:r>
            <a:r>
              <a:rPr lang="en-US" dirty="0"/>
              <a:t>purchase books or the entire staff and pre-pay them for their time to read the first half of the </a:t>
            </a:r>
            <a:r>
              <a:rPr lang="en-US" dirty="0" smtClean="0"/>
              <a:t>book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We send additional 8 staff to 2 day CRT Seminar</a:t>
            </a:r>
          </a:p>
          <a:p>
            <a:r>
              <a:rPr lang="en-US" b="1" u="sng" dirty="0" smtClean="0">
                <a:solidFill>
                  <a:schemeClr val="accent1"/>
                </a:solidFill>
              </a:rPr>
              <a:t>Fall of 2016</a:t>
            </a:r>
            <a:endParaRPr lang="en-US" b="1" u="sng" dirty="0">
              <a:solidFill>
                <a:schemeClr val="accent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Partnership </a:t>
            </a:r>
            <a:r>
              <a:rPr lang="en-US" dirty="0"/>
              <a:t>with Zaretta Hammond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Intro to CRT at our welcome back staff </a:t>
            </a:r>
            <a:r>
              <a:rPr lang="en-US" dirty="0" smtClean="0"/>
              <a:t>meeting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Work with ILT to discuss segments of the </a:t>
            </a:r>
            <a:r>
              <a:rPr lang="en-US" dirty="0" smtClean="0"/>
              <a:t>book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Plan weekly PD for all Staff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Zaretta trains whole staff over the course of 4 sessions spotlighting talk </a:t>
            </a:r>
            <a:r>
              <a:rPr lang="en-US" dirty="0" smtClean="0"/>
              <a:t>structures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599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207</TotalTime>
  <Words>1212</Words>
  <Application>Microsoft Macintosh PowerPoint</Application>
  <PresentationFormat>On-screen Show (4:3)</PresentationFormat>
  <Paragraphs>176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Advantage</vt:lpstr>
      <vt:lpstr>Leading CRT “Build the plane, before you fly it!”</vt:lpstr>
      <vt:lpstr>My Background</vt:lpstr>
      <vt:lpstr>School Context</vt:lpstr>
      <vt:lpstr>School Context </vt:lpstr>
      <vt:lpstr>Goals for School</vt:lpstr>
      <vt:lpstr>Quick Write (5 min)</vt:lpstr>
      <vt:lpstr>Change Management</vt:lpstr>
      <vt:lpstr>Our Journey Pt. 1</vt:lpstr>
      <vt:lpstr>Our Journey Pt. 1</vt:lpstr>
      <vt:lpstr>Our Journey Pt. 1</vt:lpstr>
      <vt:lpstr>Pair Share (5 min)</vt:lpstr>
      <vt:lpstr>Our Journey Pt. 1</vt:lpstr>
      <vt:lpstr>PowerPoint Presentation</vt:lpstr>
      <vt:lpstr>Missing Blueprint - Capacity</vt:lpstr>
      <vt:lpstr>PowerPoint Presentation</vt:lpstr>
      <vt:lpstr>Our Journey Pt. 2</vt:lpstr>
      <vt:lpstr>Conditions for Leading CRT  (and any big change initiative)</vt:lpstr>
      <vt:lpstr>Missing Blueprint - Timeset</vt:lpstr>
      <vt:lpstr>PowerPoint Presentation</vt:lpstr>
      <vt:lpstr>PowerPoint Presentation</vt:lpstr>
      <vt:lpstr>Where are we now?</vt:lpstr>
      <vt:lpstr>Reflections and Conclusions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“Pulling the Right Levers for Leadership”</dc:title>
  <dc:creator>Joe Truss</dc:creator>
  <cp:lastModifiedBy>Joe Truss</cp:lastModifiedBy>
  <cp:revision>20</cp:revision>
  <dcterms:created xsi:type="dcterms:W3CDTF">2018-06-08T04:05:53Z</dcterms:created>
  <dcterms:modified xsi:type="dcterms:W3CDTF">2018-06-08T07:32:55Z</dcterms:modified>
</cp:coreProperties>
</file>